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14"/>
  </p:notesMasterIdLst>
  <p:handoutMasterIdLst>
    <p:handoutMasterId r:id="rId15"/>
  </p:handoutMasterIdLst>
  <p:sldIdLst>
    <p:sldId id="256" r:id="rId5"/>
    <p:sldId id="275" r:id="rId6"/>
    <p:sldId id="276" r:id="rId7"/>
    <p:sldId id="277" r:id="rId8"/>
    <p:sldId id="279" r:id="rId9"/>
    <p:sldId id="278" r:id="rId10"/>
    <p:sldId id="280" r:id="rId11"/>
    <p:sldId id="281" r:id="rId12"/>
    <p:sldId id="28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8D3589-1BEC-15E8-C43A-E6AB0712A638}" v="1727" dt="2020-03-25T16:43:04.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5033" autoAdjust="0"/>
  </p:normalViewPr>
  <p:slideViewPr>
    <p:cSldViewPr snapToGrid="0" snapToObjects="1">
      <p:cViewPr varScale="1">
        <p:scale>
          <a:sx n="81" d="100"/>
          <a:sy n="81" d="100"/>
        </p:scale>
        <p:origin x="778" y="67"/>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3/25/2020</a:t>
            </a:fld>
            <a:endParaRPr lang="en-US" dirty="0"/>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3/25/2020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3/25/2020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3/25/2020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3/25/2020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office365.com"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3962399" y="2554817"/>
            <a:ext cx="7197726" cy="2421464"/>
          </a:xfrm>
        </p:spPr>
        <p:txBody>
          <a:bodyPr>
            <a:normAutofit/>
          </a:bodyPr>
          <a:lstStyle/>
          <a:p>
            <a:r>
              <a:rPr lang="en-US" b="1" dirty="0">
                <a:latin typeface="Lucida Sans"/>
                <a:cs typeface="Calibri Light"/>
              </a:rPr>
              <a:t>OFFICE 365</a:t>
            </a:r>
            <a:br>
              <a:rPr lang="en-US" b="1" dirty="0">
                <a:latin typeface="Lucida Sans"/>
                <a:cs typeface="Calibri Light"/>
              </a:rPr>
            </a:br>
            <a:r>
              <a:rPr lang="en-US" sz="2400" b="1" dirty="0">
                <a:latin typeface="Lucida Sans"/>
                <a:cs typeface="Calibri Light"/>
              </a:rPr>
              <a:t>How to Log in and get started</a:t>
            </a:r>
            <a:endParaRPr lang="en-US" b="1" dirty="0">
              <a:latin typeface="Lucida Sans"/>
            </a:endParaRPr>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3962399" y="4976282"/>
            <a:ext cx="7197726" cy="1405467"/>
          </a:xfrm>
        </p:spPr>
        <p:txBody>
          <a:bodyPr>
            <a:normAutofit fontScale="92500" lnSpcReduction="10000"/>
          </a:bodyPr>
          <a:lstStyle/>
          <a:p>
            <a:r>
              <a:rPr lang="en-US" dirty="0">
                <a:solidFill>
                  <a:schemeClr val="accent1">
                    <a:lumMod val="40000"/>
                    <a:lumOff val="60000"/>
                  </a:schemeClr>
                </a:solidFill>
              </a:rPr>
              <a:t>This is how you can access your </a:t>
            </a:r>
            <a:r>
              <a:rPr lang="en-US" dirty="0" err="1">
                <a:solidFill>
                  <a:schemeClr val="accent1">
                    <a:lumMod val="40000"/>
                    <a:lumOff val="60000"/>
                  </a:schemeClr>
                </a:solidFill>
              </a:rPr>
              <a:t>HIsd</a:t>
            </a:r>
            <a:r>
              <a:rPr lang="en-US" dirty="0">
                <a:solidFill>
                  <a:schemeClr val="accent1">
                    <a:lumMod val="40000"/>
                    <a:lumOff val="60000"/>
                  </a:schemeClr>
                </a:solidFill>
              </a:rPr>
              <a:t> e mail and tools like</a:t>
            </a:r>
          </a:p>
          <a:p>
            <a:pPr marL="285750" indent="-285750">
              <a:buFont typeface="Wingdings"/>
              <a:buChar char="§"/>
            </a:pPr>
            <a:r>
              <a:rPr lang="en-US" dirty="0">
                <a:solidFill>
                  <a:schemeClr val="accent1">
                    <a:lumMod val="40000"/>
                    <a:lumOff val="60000"/>
                  </a:schemeClr>
                </a:solidFill>
                <a:cs typeface="Calibri"/>
              </a:rPr>
              <a:t>Microsoft word</a:t>
            </a:r>
          </a:p>
          <a:p>
            <a:pPr marL="285750" indent="-285750">
              <a:buFont typeface="Wingdings"/>
              <a:buChar char="§"/>
            </a:pPr>
            <a:r>
              <a:rPr lang="en-US" dirty="0">
                <a:solidFill>
                  <a:schemeClr val="accent1">
                    <a:lumMod val="40000"/>
                    <a:lumOff val="60000"/>
                  </a:schemeClr>
                </a:solidFill>
                <a:cs typeface="Calibri"/>
              </a:rPr>
              <a:t>Microsoft excel</a:t>
            </a:r>
          </a:p>
          <a:p>
            <a:pPr marL="285750" indent="-285750">
              <a:buFont typeface="Wingdings"/>
              <a:buChar char="§"/>
            </a:pPr>
            <a:r>
              <a:rPr lang="en-US" dirty="0">
                <a:solidFill>
                  <a:schemeClr val="accent1">
                    <a:lumMod val="40000"/>
                    <a:lumOff val="60000"/>
                  </a:schemeClr>
                </a:solidFill>
                <a:cs typeface="Calibri"/>
              </a:rPr>
              <a:t>Microsoft power point (so you can do power points like this one)</a:t>
            </a:r>
          </a:p>
        </p:txBody>
      </p:sp>
    </p:spTree>
    <p:extLst>
      <p:ext uri="{BB962C8B-B14F-4D97-AF65-F5344CB8AC3E}">
        <p14:creationId xmlns:p14="http://schemas.microsoft.com/office/powerpoint/2010/main" val="341772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09C946AC-2072-4946-A2B8-39F09D094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748C8C8-F348-4D00-852A-26DD9EBCC2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50555"/>
          <a:stretch/>
        </p:blipFill>
        <p:spPr>
          <a:xfrm>
            <a:off x="0" y="0"/>
            <a:ext cx="6026763" cy="6856214"/>
          </a:xfrm>
          <a:prstGeom prst="rect">
            <a:avLst/>
          </a:prstGeom>
        </p:spPr>
      </p:pic>
      <p:sp>
        <p:nvSpPr>
          <p:cNvPr id="4" name="TextBox 3">
            <a:extLst>
              <a:ext uri="{FF2B5EF4-FFF2-40B4-BE49-F238E27FC236}">
                <a16:creationId xmlns:a16="http://schemas.microsoft.com/office/drawing/2014/main" id="{018639C2-B7A3-421E-9EF6-FD72FFC01268}"/>
              </a:ext>
            </a:extLst>
          </p:cNvPr>
          <p:cNvSpPr txBox="1"/>
          <p:nvPr/>
        </p:nvSpPr>
        <p:spPr>
          <a:xfrm>
            <a:off x="486876" y="2032000"/>
            <a:ext cx="4513792" cy="281939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spcBef>
                <a:spcPct val="0"/>
              </a:spcBef>
              <a:spcAft>
                <a:spcPts val="600"/>
              </a:spcAft>
            </a:pPr>
            <a:r>
              <a:rPr lang="en-US" sz="2000" cap="all" dirty="0">
                <a:ln w="3175" cmpd="sng">
                  <a:noFill/>
                </a:ln>
                <a:solidFill>
                  <a:srgbClr val="FFFFFF"/>
                </a:solidFill>
                <a:latin typeface="+mj-lt"/>
                <a:ea typeface="+mj-ea"/>
                <a:cs typeface="+mj-cs"/>
              </a:rPr>
              <a:t>Go on your browser and type in:</a:t>
            </a:r>
          </a:p>
          <a:p>
            <a:pPr algn="r">
              <a:spcBef>
                <a:spcPct val="0"/>
              </a:spcBef>
              <a:spcAft>
                <a:spcPts val="600"/>
              </a:spcAft>
            </a:pPr>
            <a:endParaRPr lang="en-US" sz="2000" cap="all" dirty="0">
              <a:ln w="3175" cmpd="sng">
                <a:noFill/>
              </a:ln>
              <a:solidFill>
                <a:srgbClr val="FFFFFF"/>
              </a:solidFill>
              <a:latin typeface="+mj-lt"/>
              <a:ea typeface="+mj-ea"/>
              <a:cs typeface="Calibri Light"/>
            </a:endParaRPr>
          </a:p>
          <a:p>
            <a:pPr algn="r">
              <a:spcBef>
                <a:spcPct val="0"/>
              </a:spcBef>
              <a:spcAft>
                <a:spcPts val="600"/>
              </a:spcAft>
            </a:pPr>
            <a:r>
              <a:rPr lang="en-US" sz="2000" cap="all" dirty="0">
                <a:ln w="3175" cmpd="sng">
                  <a:noFill/>
                </a:ln>
                <a:solidFill>
                  <a:srgbClr val="FFFFFF"/>
                </a:solidFill>
                <a:latin typeface="+mj-lt"/>
                <a:ea typeface="+mj-ea"/>
                <a:cs typeface="Calibri Light"/>
                <a:hlinkClick r:id="rId3"/>
              </a:rPr>
              <a:t>www.office365.com</a:t>
            </a:r>
            <a:endParaRPr lang="en-US" sz="2000" cap="all" dirty="0">
              <a:ln w="3175" cmpd="sng">
                <a:noFill/>
              </a:ln>
              <a:solidFill>
                <a:srgbClr val="FFFFFF"/>
              </a:solidFill>
              <a:latin typeface="+mj-lt"/>
              <a:ea typeface="+mj-ea"/>
              <a:cs typeface="Calibri Light"/>
            </a:endParaRPr>
          </a:p>
          <a:p>
            <a:pPr algn="r">
              <a:spcBef>
                <a:spcPct val="0"/>
              </a:spcBef>
              <a:spcAft>
                <a:spcPts val="600"/>
              </a:spcAft>
            </a:pPr>
            <a:endParaRPr lang="en-US" sz="2000" cap="all" dirty="0">
              <a:ln w="3175" cmpd="sng">
                <a:noFill/>
              </a:ln>
              <a:solidFill>
                <a:srgbClr val="FFFFFF"/>
              </a:solidFill>
              <a:latin typeface="+mj-lt"/>
              <a:ea typeface="+mj-ea"/>
              <a:cs typeface="Calibri Light"/>
            </a:endParaRPr>
          </a:p>
        </p:txBody>
      </p:sp>
      <p:sp useBgFill="1">
        <p:nvSpPr>
          <p:cNvPr id="15" name="Freeform 5">
            <a:extLst>
              <a:ext uri="{FF2B5EF4-FFF2-40B4-BE49-F238E27FC236}">
                <a16:creationId xmlns:a16="http://schemas.microsoft.com/office/drawing/2014/main" id="{559FD8B5-8CC4-4CFE-BD2A-1216B1F2C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7" name="Freeform 14">
            <a:extLst>
              <a:ext uri="{FF2B5EF4-FFF2-40B4-BE49-F238E27FC236}">
                <a16:creationId xmlns:a16="http://schemas.microsoft.com/office/drawing/2014/main" id="{9ECF13F4-3D2A-4F2E-9BBD-3038670D2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9660E16-DCC0-4B6C-8E84-4C2925800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0" name="Straight Connector 19">
              <a:extLst>
                <a:ext uri="{FF2B5EF4-FFF2-40B4-BE49-F238E27FC236}">
                  <a16:creationId xmlns:a16="http://schemas.microsoft.com/office/drawing/2014/main" id="{29130F79-611E-4458-B53E-36A2572171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A78691-46E9-469A-921B-9D16933EE1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4AA196-3090-4283-ADF0-893F810858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FD33794-9D71-4B08-AE11-8B589EFBA2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AFBF0E-867E-4181-93DF-9A13F334B0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7EA8258-0459-4037-BABC-B1A0A5D705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8BB355F-363A-4046-90AF-3DDB7AA184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334308-B9EC-41CF-8B6C-23FB134BA5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0781133-0656-4918-BE6A-703C148ED9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4F93AD-8044-447B-8CAC-8A06971603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A78689-5B7A-4420-A3DC-0EA0815835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09CC934-4D78-4334-8B7F-4D0C13D6C9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68DA411-6F43-42CF-8A08-B2871E3822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17563A-04A5-4952-AA6D-E503558C5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A41B232-E630-4AC7-9A97-763529D70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EABA1A2-F7BA-4FB5-AD0A-A4DBBCF6F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EA99E51-908F-4D65-AC2B-A8E75A1FE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F2D126B-7D1C-4D2C-97D5-2D8C686B78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4B20164-1C4E-4FA3-A2E5-389E740773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54E7AD9-228F-47CD-A598-CB579B489A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7D2B81A-6082-4668-8AA7-F2757C8EC2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469BD5F-3BFE-4BA0-A24F-7F80A73B8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24D532A-F49F-4BB9-AAA6-8B2B89CB6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B2224AE-40A4-483D-991E-9490A01B76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D3DE117-F3FA-4657-B4A7-40DE41238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85EA1EB-1126-463C-AD87-4FB126C6FF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0336723-7646-4B25-9EE9-519CC8334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52B6D8B-5579-4262-9376-B702382B0E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07893BD-D1AE-48C1-91A9-D478793762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C6FEEA5-8E66-4C31-92AD-01305FF488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3E18335-591C-4354-9390-DD371BB3F9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51098D0-C2B4-4D61-92D5-C81DDBDA22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EACD9C3-3E01-47CF-BC68-BDAE22E30B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0A5C950-6480-44E0-9D50-F193147D55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68F1BDE-24EB-4308-AB69-F353C8598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83E12EF-845B-41E6-BA82-F6CD46C0FE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646EE72-4D70-46B4-B655-74722AAC2A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2BB073B-89FD-4B47-814B-A8EE7A1EE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EE25488-63A9-43E5-A03F-2E628C3B21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BE7FDEE-BD70-4D8F-B5CE-4D03F1D00E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039673A-8522-4BFC-B8B2-7F2FEAED4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7AB08C4-AF01-4D1D-90EA-A4113CFF99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C8E7B06-FF45-4365-9DF4-E8E315A5B3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8F00765-F5EC-427C-A7A1-CDFA0406F2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FE1EF8A-C81D-4879-9142-3697CA0BCB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80C0B62-6F07-4DD2-B308-F3C29F29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9C7C8CB-2D13-4138-B3C1-B78EC19B59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EB1BC7E-04BC-423C-843D-7C149C25A1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8BA62C3-B17C-4AD0-B585-1C42ED745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B6F8BD1-22F9-4EE2-93C7-F859F3B990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173F2AA-33AE-4A43-AFA9-50C60D6F68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6339DB1-5BB0-42C5-B12D-7555AD403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413BF1A-CE02-41EB-8977-EBE39AE0D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899680C-3DC7-4B71-8D34-7EE8306FEC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3B57EA5-419A-4EE0-BB93-356B12F6D0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7A79B15-73B1-417F-A985-25FBC893F7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66DE9DC-92E2-44D8-B7D0-D1295DD8F0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9A1F3CD-685D-4541-8715-91E39B1E23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63E90F9-BD80-4805-A68E-CA56D5249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014402D-979B-4D18-9E85-4D8F6C986F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A04AE49-4B0B-4908-B1DB-480F568D2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293E6AC-4EF0-4B88-AC7E-BCB112010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344B49D-AFCD-4426-AC08-F3128282C3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3B776AB-0884-47E4-AC8D-69A19A6103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1EC5397-87DB-4803-855B-44DFE9BBB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EF0075-59DA-4C16-BF01-C65EE2DDD8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ABF3642-CC62-4EA5-8A59-1AFF97A560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7715913-AE6D-4FFC-A6EC-E7EE027D2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6B78CB6-17D0-445E-A523-FD18D3BE29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83E7655-41DA-4DFA-9DEC-FD37064F0A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E953697-F897-4DE0-B735-80C721129E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C7CED19-0566-4D81-A59A-5A3561F1B7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E247A59-B18F-4331-BC8D-07C3DA5E8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21C3132-6A07-4EB5-A00C-2176067CB1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067D677-3FA9-4187-B1CA-F6298A917C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2E9FC80-B3E8-47CE-862C-9F6E9E598A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D383F3C-A57C-472A-9E05-CCD8A4F8E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534D376-6ABA-4DF9-BBEA-EB5A88180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2" name="Picture 2" descr="A screenshot of a computer&#10;&#10;Description generated with very high confidence">
            <a:extLst>
              <a:ext uri="{FF2B5EF4-FFF2-40B4-BE49-F238E27FC236}">
                <a16:creationId xmlns:a16="http://schemas.microsoft.com/office/drawing/2014/main" id="{1CCE365B-1949-4C3B-B07B-D13FED231238}"/>
              </a:ext>
            </a:extLst>
          </p:cNvPr>
          <p:cNvPicPr>
            <a:picLocks noChangeAspect="1"/>
          </p:cNvPicPr>
          <p:nvPr/>
        </p:nvPicPr>
        <p:blipFill rotWithShape="1">
          <a:blip r:embed="rId4"/>
          <a:srcRect r="8065"/>
          <a:stretch/>
        </p:blipFill>
        <p:spPr>
          <a:xfrm>
            <a:off x="7355001" y="2902172"/>
            <a:ext cx="3686910" cy="2265844"/>
          </a:xfrm>
          <a:prstGeom prst="rect">
            <a:avLst/>
          </a:prstGeom>
        </p:spPr>
      </p:pic>
    </p:spTree>
    <p:extLst>
      <p:ext uri="{BB962C8B-B14F-4D97-AF65-F5344CB8AC3E}">
        <p14:creationId xmlns:p14="http://schemas.microsoft.com/office/powerpoint/2010/main" val="202250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528B-407C-4786-A966-1D036A525D15}"/>
              </a:ext>
            </a:extLst>
          </p:cNvPr>
          <p:cNvSpPr>
            <a:spLocks noGrp="1"/>
          </p:cNvSpPr>
          <p:nvPr>
            <p:ph type="title"/>
          </p:nvPr>
        </p:nvSpPr>
        <p:spPr/>
        <p:txBody>
          <a:bodyPr/>
          <a:lstStyle/>
          <a:p>
            <a:r>
              <a:rPr lang="en-US" dirty="0">
                <a:cs typeface="Calibri Light"/>
              </a:rPr>
              <a:t>Look for the sign in button on top right of the page.</a:t>
            </a:r>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id="{485A667D-2BBF-4494-B8E2-078FF98844AF}"/>
              </a:ext>
            </a:extLst>
          </p:cNvPr>
          <p:cNvPicPr>
            <a:picLocks noGrp="1" noChangeAspect="1"/>
          </p:cNvPicPr>
          <p:nvPr>
            <p:ph idx="1"/>
          </p:nvPr>
        </p:nvPicPr>
        <p:blipFill>
          <a:blip r:embed="rId2"/>
          <a:stretch>
            <a:fillRect/>
          </a:stretch>
        </p:blipFill>
        <p:spPr>
          <a:xfrm>
            <a:off x="2067100" y="2506699"/>
            <a:ext cx="7681977" cy="3274772"/>
          </a:xfrm>
        </p:spPr>
      </p:pic>
    </p:spTree>
    <p:extLst>
      <p:ext uri="{BB962C8B-B14F-4D97-AF65-F5344CB8AC3E}">
        <p14:creationId xmlns:p14="http://schemas.microsoft.com/office/powerpoint/2010/main" val="12900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4C18-8A56-467C-95E3-E761C411287D}"/>
              </a:ext>
            </a:extLst>
          </p:cNvPr>
          <p:cNvSpPr>
            <a:spLocks noGrp="1"/>
          </p:cNvSpPr>
          <p:nvPr>
            <p:ph type="title"/>
          </p:nvPr>
        </p:nvSpPr>
        <p:spPr/>
        <p:txBody>
          <a:bodyPr/>
          <a:lstStyle/>
          <a:p>
            <a:r>
              <a:rPr lang="en-US" dirty="0">
                <a:cs typeface="Calibri Light"/>
              </a:rPr>
              <a:t>HISD sign in</a:t>
            </a:r>
            <a:br>
              <a:rPr lang="en-US" dirty="0">
                <a:cs typeface="Calibri Light"/>
              </a:rPr>
            </a:br>
            <a:r>
              <a:rPr lang="en-US" dirty="0">
                <a:cs typeface="Calibri Light"/>
              </a:rPr>
              <a:t>use your student number</a:t>
            </a:r>
            <a:endParaRPr lang="en-US" dirty="0"/>
          </a:p>
        </p:txBody>
      </p:sp>
      <p:pic>
        <p:nvPicPr>
          <p:cNvPr id="5" name="Picture 5" descr="A screenshot of a cell phone&#10;&#10;Description generated with very high confidence">
            <a:extLst>
              <a:ext uri="{FF2B5EF4-FFF2-40B4-BE49-F238E27FC236}">
                <a16:creationId xmlns:a16="http://schemas.microsoft.com/office/drawing/2014/main" id="{E321152C-0AAF-4FE0-9D9B-A93856C7AB5B}"/>
              </a:ext>
            </a:extLst>
          </p:cNvPr>
          <p:cNvPicPr>
            <a:picLocks noGrp="1" noChangeAspect="1"/>
          </p:cNvPicPr>
          <p:nvPr>
            <p:ph idx="1"/>
          </p:nvPr>
        </p:nvPicPr>
        <p:blipFill>
          <a:blip r:embed="rId2"/>
          <a:stretch>
            <a:fillRect/>
          </a:stretch>
        </p:blipFill>
        <p:spPr>
          <a:xfrm>
            <a:off x="4648201" y="675069"/>
            <a:ext cx="6169026" cy="5050665"/>
          </a:xfrm>
        </p:spPr>
      </p:pic>
      <p:sp>
        <p:nvSpPr>
          <p:cNvPr id="4" name="Text Placeholder 3">
            <a:extLst>
              <a:ext uri="{FF2B5EF4-FFF2-40B4-BE49-F238E27FC236}">
                <a16:creationId xmlns:a16="http://schemas.microsoft.com/office/drawing/2014/main" id="{6050F107-431B-4C98-8C24-C7BEE5DE535D}"/>
              </a:ext>
            </a:extLst>
          </p:cNvPr>
          <p:cNvSpPr>
            <a:spLocks noGrp="1"/>
          </p:cNvSpPr>
          <p:nvPr>
            <p:ph type="body" sz="half" idx="2"/>
          </p:nvPr>
        </p:nvSpPr>
        <p:spPr/>
        <p:txBody>
          <a:bodyPr/>
          <a:lstStyle/>
          <a:p>
            <a:r>
              <a:rPr lang="en-US" dirty="0">
                <a:cs typeface="Calibri"/>
              </a:rPr>
              <a:t>This is an example of how the sign in page will look like after you have entered your student number.</a:t>
            </a:r>
          </a:p>
          <a:p>
            <a:r>
              <a:rPr lang="en-US" dirty="0">
                <a:cs typeface="Calibri"/>
              </a:rPr>
              <a:t>IMPORTANT – remember to put the "S" before your number.</a:t>
            </a:r>
          </a:p>
        </p:txBody>
      </p:sp>
    </p:spTree>
    <p:extLst>
      <p:ext uri="{BB962C8B-B14F-4D97-AF65-F5344CB8AC3E}">
        <p14:creationId xmlns:p14="http://schemas.microsoft.com/office/powerpoint/2010/main" val="107313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D2A4BF2-5803-4359-B45D-6F0C19C2A106}"/>
              </a:ext>
            </a:extLst>
          </p:cNvPr>
          <p:cNvSpPr>
            <a:spLocks noGrp="1"/>
          </p:cNvSpPr>
          <p:nvPr>
            <p:ph type="title"/>
          </p:nvPr>
        </p:nvSpPr>
        <p:spPr>
          <a:xfrm>
            <a:off x="4955458" y="639097"/>
            <a:ext cx="6593075" cy="1612490"/>
          </a:xfrm>
        </p:spPr>
        <p:txBody>
          <a:bodyPr vert="horz" lIns="91440" tIns="45720" rIns="91440" bIns="45720" rtlCol="0" anchor="ctr">
            <a:normAutofit/>
          </a:bodyPr>
          <a:lstStyle/>
          <a:p>
            <a:r>
              <a:rPr lang="en-US" sz="3600"/>
              <a:t>Password part </a:t>
            </a:r>
          </a:p>
        </p:txBody>
      </p:sp>
      <p:pic>
        <p:nvPicPr>
          <p:cNvPr id="5" name="Picture 5" descr="A screenshot of a cell phone&#10;&#10;Description generated with very high confidence">
            <a:extLst>
              <a:ext uri="{FF2B5EF4-FFF2-40B4-BE49-F238E27FC236}">
                <a16:creationId xmlns:a16="http://schemas.microsoft.com/office/drawing/2014/main" id="{00D79008-F993-4A40-9458-FB7A41520C37}"/>
              </a:ext>
            </a:extLst>
          </p:cNvPr>
          <p:cNvPicPr>
            <a:picLocks noGrp="1" noChangeAspect="1"/>
          </p:cNvPicPr>
          <p:nvPr>
            <p:ph type="pic" idx="1"/>
          </p:nvPr>
        </p:nvPicPr>
        <p:blipFill rotWithShape="1">
          <a:blip r:embed="rId4"/>
          <a:srcRect l="7484" r="7484"/>
          <a:stretch/>
        </p:blipFill>
        <p:spPr>
          <a:xfrm>
            <a:off x="20" y="975"/>
            <a:ext cx="4635988" cy="6858000"/>
          </a:xfrm>
          <a:prstGeom prst="rect">
            <a:avLst/>
          </a:prstGeom>
        </p:spPr>
      </p:pic>
      <p:sp>
        <p:nvSpPr>
          <p:cNvPr id="4" name="Text Placeholder 3">
            <a:extLst>
              <a:ext uri="{FF2B5EF4-FFF2-40B4-BE49-F238E27FC236}">
                <a16:creationId xmlns:a16="http://schemas.microsoft.com/office/drawing/2014/main" id="{AF354A63-3195-4914-811E-CAFF1BA8D0A7}"/>
              </a:ext>
            </a:extLst>
          </p:cNvPr>
          <p:cNvSpPr>
            <a:spLocks noGrp="1"/>
          </p:cNvSpPr>
          <p:nvPr>
            <p:ph type="body" sz="half" idx="2"/>
          </p:nvPr>
        </p:nvSpPr>
        <p:spPr>
          <a:xfrm>
            <a:off x="4955458" y="2251587"/>
            <a:ext cx="6593075" cy="3972232"/>
          </a:xfrm>
        </p:spPr>
        <p:txBody>
          <a:bodyPr vert="horz" lIns="91440" tIns="45720" rIns="91440" bIns="45720" rtlCol="0" anchor="ctr">
            <a:normAutofit/>
          </a:bodyPr>
          <a:lstStyle/>
          <a:p>
            <a:pPr marL="285750" indent="-285750">
              <a:buFont typeface="Arial"/>
              <a:buChar char="•"/>
            </a:pPr>
            <a:r>
              <a:rPr lang="en-US"/>
              <a:t>password for HISD account is:</a:t>
            </a:r>
          </a:p>
          <a:p>
            <a:pPr marL="285750" indent="-285750">
              <a:buFont typeface="Arial"/>
              <a:buChar char="•"/>
            </a:pPr>
            <a:r>
              <a:rPr lang="en-US"/>
              <a:t>Your birthday in full numbers -  for example - </a:t>
            </a:r>
          </a:p>
          <a:p>
            <a:pPr marL="285750" indent="-285750">
              <a:buFont typeface="Arial"/>
              <a:buChar char="•"/>
            </a:pPr>
            <a:r>
              <a:rPr lang="en-US"/>
              <a:t>March 9, 2004 would be:</a:t>
            </a:r>
          </a:p>
          <a:p>
            <a:pPr marL="285750" indent="-285750">
              <a:buFont typeface="Arial"/>
              <a:buChar char="•"/>
            </a:pPr>
            <a:r>
              <a:rPr lang="en-US"/>
              <a:t>03092004      that's the password</a:t>
            </a:r>
          </a:p>
        </p:txBody>
      </p:sp>
    </p:spTree>
    <p:extLst>
      <p:ext uri="{BB962C8B-B14F-4D97-AF65-F5344CB8AC3E}">
        <p14:creationId xmlns:p14="http://schemas.microsoft.com/office/powerpoint/2010/main" val="332961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2122E14-5B37-4EC6-9495-D19975EE296D}"/>
              </a:ext>
            </a:extLst>
          </p:cNvPr>
          <p:cNvSpPr>
            <a:spLocks noGrp="1"/>
          </p:cNvSpPr>
          <p:nvPr>
            <p:ph type="title"/>
          </p:nvPr>
        </p:nvSpPr>
        <p:spPr>
          <a:xfrm>
            <a:off x="685801" y="609600"/>
            <a:ext cx="5219699" cy="1456267"/>
          </a:xfrm>
        </p:spPr>
        <p:txBody>
          <a:bodyPr vert="horz" lIns="91440" tIns="45720" rIns="91440" bIns="45720" rtlCol="0" anchor="ctr">
            <a:normAutofit/>
          </a:bodyPr>
          <a:lstStyle/>
          <a:p>
            <a:r>
              <a:rPr lang="en-US" sz="3600"/>
              <a:t>MORE PASSWORDING BUSINESS</a:t>
            </a:r>
          </a:p>
        </p:txBody>
      </p:sp>
      <p:sp>
        <p:nvSpPr>
          <p:cNvPr id="4" name="Text Placeholder 3">
            <a:extLst>
              <a:ext uri="{FF2B5EF4-FFF2-40B4-BE49-F238E27FC236}">
                <a16:creationId xmlns:a16="http://schemas.microsoft.com/office/drawing/2014/main" id="{FD9030F4-84DE-4AE3-937A-E72F5DEB949E}"/>
              </a:ext>
            </a:extLst>
          </p:cNvPr>
          <p:cNvSpPr>
            <a:spLocks noGrp="1"/>
          </p:cNvSpPr>
          <p:nvPr>
            <p:ph type="body" sz="half" idx="2"/>
          </p:nvPr>
        </p:nvSpPr>
        <p:spPr>
          <a:xfrm>
            <a:off x="685801" y="2142067"/>
            <a:ext cx="5219699" cy="3649133"/>
          </a:xfrm>
        </p:spPr>
        <p:txBody>
          <a:bodyPr vert="horz" lIns="91440" tIns="45720" rIns="91440" bIns="45720" rtlCol="0" anchor="ctr">
            <a:normAutofit/>
          </a:bodyPr>
          <a:lstStyle/>
          <a:p>
            <a:pPr>
              <a:buFont typeface="Arial"/>
              <a:buChar char="•"/>
            </a:pPr>
            <a:r>
              <a:rPr lang="en-US" dirty="0"/>
              <a:t>You may get this window asking you if you want to stay logged in or not.  If you share your computer or laptop it might be better not to stay signed in.</a:t>
            </a:r>
          </a:p>
        </p:txBody>
      </p:sp>
      <p:pic>
        <p:nvPicPr>
          <p:cNvPr id="9" name="Picture 9" descr="A screenshot of a cell phone&#10;&#10;Description generated with very high confidence">
            <a:extLst>
              <a:ext uri="{FF2B5EF4-FFF2-40B4-BE49-F238E27FC236}">
                <a16:creationId xmlns:a16="http://schemas.microsoft.com/office/drawing/2014/main" id="{ED8472E7-4458-4077-AEDC-8E17E4B72CD3}"/>
              </a:ext>
            </a:extLst>
          </p:cNvPr>
          <p:cNvPicPr>
            <a:picLocks noGrp="1" noChangeAspect="1"/>
          </p:cNvPicPr>
          <p:nvPr>
            <p:ph type="pic" idx="1"/>
          </p:nvPr>
        </p:nvPicPr>
        <p:blipFill rotWithShape="1">
          <a:blip r:embed="rId4"/>
          <a:srcRect t="4529" r="-1" b="2936"/>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4287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D015-3C20-49A6-BEDB-18AAF5E66F01}"/>
              </a:ext>
            </a:extLst>
          </p:cNvPr>
          <p:cNvSpPr>
            <a:spLocks noGrp="1"/>
          </p:cNvSpPr>
          <p:nvPr>
            <p:ph type="title"/>
          </p:nvPr>
        </p:nvSpPr>
        <p:spPr/>
        <p:txBody>
          <a:bodyPr/>
          <a:lstStyle/>
          <a:p>
            <a:r>
              <a:rPr lang="en-US" dirty="0">
                <a:cs typeface="Calibri Light"/>
              </a:rPr>
              <a:t>YOU DID IT!!!   YOU'RE IN!!!  LOOK AT ALL THAT FUN STUFF!!!</a:t>
            </a:r>
            <a:endParaRPr lang="en-US" dirty="0"/>
          </a:p>
        </p:txBody>
      </p:sp>
      <p:pic>
        <p:nvPicPr>
          <p:cNvPr id="5" name="Picture 5" descr="A screenshot of a cell phone&#10;&#10;Description generated with high confidence">
            <a:extLst>
              <a:ext uri="{FF2B5EF4-FFF2-40B4-BE49-F238E27FC236}">
                <a16:creationId xmlns:a16="http://schemas.microsoft.com/office/drawing/2014/main" id="{0919229A-B23F-431F-9A30-0E09408E84E0}"/>
              </a:ext>
            </a:extLst>
          </p:cNvPr>
          <p:cNvPicPr>
            <a:picLocks noGrp="1" noChangeAspect="1"/>
          </p:cNvPicPr>
          <p:nvPr>
            <p:ph type="pic" idx="1"/>
          </p:nvPr>
        </p:nvPicPr>
        <p:blipFill rotWithShape="1">
          <a:blip r:embed="rId2"/>
          <a:srcRect l="9571" r="9571"/>
          <a:stretch/>
        </p:blipFill>
        <p:spPr/>
      </p:pic>
      <p:sp>
        <p:nvSpPr>
          <p:cNvPr id="4" name="Text Placeholder 3">
            <a:extLst>
              <a:ext uri="{FF2B5EF4-FFF2-40B4-BE49-F238E27FC236}">
                <a16:creationId xmlns:a16="http://schemas.microsoft.com/office/drawing/2014/main" id="{3B996FF7-B77D-439F-9E75-A23A79D6CEE2}"/>
              </a:ext>
            </a:extLst>
          </p:cNvPr>
          <p:cNvSpPr>
            <a:spLocks noGrp="1"/>
          </p:cNvSpPr>
          <p:nvPr>
            <p:ph type="body" sz="half" idx="2"/>
          </p:nvPr>
        </p:nvSpPr>
        <p:spPr/>
        <p:txBody>
          <a:bodyPr>
            <a:normAutofit/>
          </a:bodyPr>
          <a:lstStyle/>
          <a:p>
            <a:r>
              <a:rPr lang="en-US" sz="2000" dirty="0">
                <a:cs typeface="Calibri"/>
              </a:rPr>
              <a:t>You have an incredible selection of tools at your disposal for doing all kinds of work.</a:t>
            </a:r>
            <a:endParaRPr lang="en-US" sz="2000" dirty="0"/>
          </a:p>
        </p:txBody>
      </p:sp>
    </p:spTree>
    <p:extLst>
      <p:ext uri="{BB962C8B-B14F-4D97-AF65-F5344CB8AC3E}">
        <p14:creationId xmlns:p14="http://schemas.microsoft.com/office/powerpoint/2010/main" val="3598111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8249915-AE9D-40DA-A88B-456EFCB9D32B}"/>
              </a:ext>
            </a:extLst>
          </p:cNvPr>
          <p:cNvSpPr>
            <a:spLocks noGrp="1"/>
          </p:cNvSpPr>
          <p:nvPr>
            <p:ph type="title"/>
          </p:nvPr>
        </p:nvSpPr>
        <p:spPr>
          <a:xfrm>
            <a:off x="825909" y="808055"/>
            <a:ext cx="3979205" cy="1453363"/>
          </a:xfrm>
        </p:spPr>
        <p:txBody>
          <a:bodyPr vert="horz" lIns="91440" tIns="45720" rIns="91440" bIns="45720" rtlCol="0" anchor="ctr">
            <a:normAutofit/>
          </a:bodyPr>
          <a:lstStyle/>
          <a:p>
            <a:r>
              <a:rPr lang="en-US" sz="3600"/>
              <a:t>Your hisd email</a:t>
            </a:r>
          </a:p>
        </p:txBody>
      </p:sp>
      <p:sp>
        <p:nvSpPr>
          <p:cNvPr id="4" name="Text Placeholder 3">
            <a:extLst>
              <a:ext uri="{FF2B5EF4-FFF2-40B4-BE49-F238E27FC236}">
                <a16:creationId xmlns:a16="http://schemas.microsoft.com/office/drawing/2014/main" id="{ED9C83FC-AB4C-4155-8154-12C4511F08B4}"/>
              </a:ext>
            </a:extLst>
          </p:cNvPr>
          <p:cNvSpPr>
            <a:spLocks noGrp="1"/>
          </p:cNvSpPr>
          <p:nvPr>
            <p:ph type="body" sz="half" idx="2"/>
          </p:nvPr>
        </p:nvSpPr>
        <p:spPr>
          <a:xfrm>
            <a:off x="802178" y="2261420"/>
            <a:ext cx="4002936" cy="3637935"/>
          </a:xfrm>
        </p:spPr>
        <p:txBody>
          <a:bodyPr vert="horz" lIns="91440" tIns="45720" rIns="91440" bIns="45720" rtlCol="0" anchor="ctr">
            <a:normAutofit/>
          </a:bodyPr>
          <a:lstStyle/>
          <a:p>
            <a:pPr>
              <a:buFont typeface="Arial"/>
              <a:buChar char="•"/>
            </a:pPr>
            <a:r>
              <a:rPr lang="en-US"/>
              <a:t>OUTLOOK is the your email portal for HISD email.</a:t>
            </a:r>
          </a:p>
          <a:p>
            <a:pPr>
              <a:buFont typeface="Arial"/>
              <a:buChar char="•"/>
            </a:pPr>
            <a:r>
              <a:rPr lang="en-US"/>
              <a:t>We will be using this email to communicate during this period.  Using the HISD Office365 suite we will also be able to share and cooperate work and assignments.</a:t>
            </a:r>
          </a:p>
        </p:txBody>
      </p:sp>
      <p:pic>
        <p:nvPicPr>
          <p:cNvPr id="5" name="Picture 5" descr="A screenshot of a cell phone&#10;&#10;Description generated with high confidence">
            <a:extLst>
              <a:ext uri="{FF2B5EF4-FFF2-40B4-BE49-F238E27FC236}">
                <a16:creationId xmlns:a16="http://schemas.microsoft.com/office/drawing/2014/main" id="{FF6620A6-A4D3-44C9-8B05-92AAC965A740}"/>
              </a:ext>
            </a:extLst>
          </p:cNvPr>
          <p:cNvPicPr>
            <a:picLocks noGrp="1" noChangeAspect="1"/>
          </p:cNvPicPr>
          <p:nvPr>
            <p:ph type="pic" idx="1"/>
          </p:nvPr>
        </p:nvPicPr>
        <p:blipFill rotWithShape="1">
          <a:blip r:embed="rId4"/>
          <a:srcRect l="21956" r="21956"/>
          <a:stretch/>
        </p:blipFill>
        <p:spPr>
          <a:xfrm>
            <a:off x="6506321" y="796413"/>
            <a:ext cx="3662454"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6572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D67C0-D5CA-4CEF-B451-B1CC8AB29189}"/>
              </a:ext>
            </a:extLst>
          </p:cNvPr>
          <p:cNvSpPr>
            <a:spLocks noGrp="1"/>
          </p:cNvSpPr>
          <p:nvPr>
            <p:ph type="title"/>
          </p:nvPr>
        </p:nvSpPr>
        <p:spPr/>
        <p:txBody>
          <a:bodyPr/>
          <a:lstStyle/>
          <a:p>
            <a:r>
              <a:rPr lang="en-US" dirty="0">
                <a:cs typeface="Calibri Light"/>
              </a:rPr>
              <a:t>Let's begin with these – </a:t>
            </a:r>
            <a:r>
              <a:rPr lang="en-US" sz="1800" dirty="0">
                <a:cs typeface="Calibri Light"/>
              </a:rPr>
              <a:t>take some time to open and play with these tools</a:t>
            </a:r>
            <a:endParaRPr lang="en-US" dirty="0"/>
          </a:p>
        </p:txBody>
      </p:sp>
      <p:pic>
        <p:nvPicPr>
          <p:cNvPr id="5" name="Picture 5" descr="A picture containing clock, table&#10;&#10;Description generated with very high confidence">
            <a:extLst>
              <a:ext uri="{FF2B5EF4-FFF2-40B4-BE49-F238E27FC236}">
                <a16:creationId xmlns:a16="http://schemas.microsoft.com/office/drawing/2014/main" id="{6CB34251-1806-4696-87F6-CAB8C6ABB2DC}"/>
              </a:ext>
            </a:extLst>
          </p:cNvPr>
          <p:cNvPicPr>
            <a:picLocks noGrp="1" noChangeAspect="1"/>
          </p:cNvPicPr>
          <p:nvPr>
            <p:ph type="pic" idx="1"/>
          </p:nvPr>
        </p:nvPicPr>
        <p:blipFill rotWithShape="1">
          <a:blip r:embed="rId2"/>
          <a:srcRect t="9183" b="9183"/>
          <a:stretch/>
        </p:blipFill>
        <p:spPr/>
      </p:pic>
      <p:sp>
        <p:nvSpPr>
          <p:cNvPr id="4" name="Text Placeholder 3">
            <a:extLst>
              <a:ext uri="{FF2B5EF4-FFF2-40B4-BE49-F238E27FC236}">
                <a16:creationId xmlns:a16="http://schemas.microsoft.com/office/drawing/2014/main" id="{C4633A9C-F555-45A0-9589-6FA07F8F00CF}"/>
              </a:ext>
            </a:extLst>
          </p:cNvPr>
          <p:cNvSpPr>
            <a:spLocks noGrp="1"/>
          </p:cNvSpPr>
          <p:nvPr>
            <p:ph type="body" sz="half" idx="2"/>
          </p:nvPr>
        </p:nvSpPr>
        <p:spPr/>
        <p:txBody>
          <a:bodyPr>
            <a:normAutofit fontScale="77500" lnSpcReduction="20000"/>
          </a:bodyPr>
          <a:lstStyle/>
          <a:p>
            <a:r>
              <a:rPr lang="en-US" dirty="0">
                <a:cs typeface="Calibri"/>
              </a:rPr>
              <a:t>WORD is the most important – we will be using this one often</a:t>
            </a:r>
          </a:p>
          <a:p>
            <a:r>
              <a:rPr lang="en-US" dirty="0">
                <a:cs typeface="Calibri"/>
              </a:rPr>
              <a:t>POWER POINT can be a lot of fun – you will be doing projects on Power Point, so start having fun and create a story for your friends</a:t>
            </a:r>
          </a:p>
        </p:txBody>
      </p:sp>
    </p:spTree>
    <p:extLst>
      <p:ext uri="{BB962C8B-B14F-4D97-AF65-F5344CB8AC3E}">
        <p14:creationId xmlns:p14="http://schemas.microsoft.com/office/powerpoint/2010/main" val="2584103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31d3428f-8cad-4adf-83ea-2ce73ffb053a" xsi:nil="true"/>
    <IsNotebookLocked xmlns="31d3428f-8cad-4adf-83ea-2ce73ffb053a" xsi:nil="true"/>
    <Math_Settings xmlns="31d3428f-8cad-4adf-83ea-2ce73ffb053a" xsi:nil="true"/>
    <DefaultSectionNames xmlns="31d3428f-8cad-4adf-83ea-2ce73ffb053a" xsi:nil="true"/>
    <Owner xmlns="31d3428f-8cad-4adf-83ea-2ce73ffb053a">
      <UserInfo>
        <DisplayName/>
        <AccountId xsi:nil="true"/>
        <AccountType/>
      </UserInfo>
    </Owner>
    <Students xmlns="31d3428f-8cad-4adf-83ea-2ce73ffb053a">
      <UserInfo>
        <DisplayName/>
        <AccountId xsi:nil="true"/>
        <AccountType/>
      </UserInfo>
    </Students>
    <AppVersion xmlns="31d3428f-8cad-4adf-83ea-2ce73ffb053a" xsi:nil="true"/>
    <NotebookType xmlns="31d3428f-8cad-4adf-83ea-2ce73ffb053a" xsi:nil="true"/>
    <Student_Groups xmlns="31d3428f-8cad-4adf-83ea-2ce73ffb053a">
      <UserInfo>
        <DisplayName/>
        <AccountId xsi:nil="true"/>
        <AccountType/>
      </UserInfo>
    </Student_Groups>
    <LMS_Mappings xmlns="31d3428f-8cad-4adf-83ea-2ce73ffb053a" xsi:nil="true"/>
    <Invited_Teachers xmlns="31d3428f-8cad-4adf-83ea-2ce73ffb053a" xsi:nil="true"/>
    <Invited_Students xmlns="31d3428f-8cad-4adf-83ea-2ce73ffb053a" xsi:nil="true"/>
    <CultureName xmlns="31d3428f-8cad-4adf-83ea-2ce73ffb053a" xsi:nil="true"/>
    <Distribution_Groups xmlns="31d3428f-8cad-4adf-83ea-2ce73ffb053a" xsi:nil="true"/>
    <Self_Registration_Enabled xmlns="31d3428f-8cad-4adf-83ea-2ce73ffb053a" xsi:nil="true"/>
    <Has_Teacher_Only_SectionGroup xmlns="31d3428f-8cad-4adf-83ea-2ce73ffb053a" xsi:nil="true"/>
    <Is_Collaboration_Space_Locked xmlns="31d3428f-8cad-4adf-83ea-2ce73ffb053a" xsi:nil="true"/>
    <TeamsChannelId xmlns="31d3428f-8cad-4adf-83ea-2ce73ffb053a" xsi:nil="true"/>
    <FolderType xmlns="31d3428f-8cad-4adf-83ea-2ce73ffb053a" xsi:nil="true"/>
    <Teachers xmlns="31d3428f-8cad-4adf-83ea-2ce73ffb053a">
      <UserInfo>
        <DisplayName/>
        <AccountId xsi:nil="true"/>
        <AccountType/>
      </UserInfo>
    </Teachers>
    <Templates xmlns="31d3428f-8cad-4adf-83ea-2ce73ffb053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6914F1AD31D149AF19BB8ABD5DE811" ma:contentTypeVersion="33" ma:contentTypeDescription="Create a new document." ma:contentTypeScope="" ma:versionID="a88f60536c65a0a1324165e901880937">
  <xsd:schema xmlns:xsd="http://www.w3.org/2001/XMLSchema" xmlns:xs="http://www.w3.org/2001/XMLSchema" xmlns:p="http://schemas.microsoft.com/office/2006/metadata/properties" xmlns:ns3="31d3428f-8cad-4adf-83ea-2ce73ffb053a" xmlns:ns4="fd12ed8d-a012-47b6-a537-9a86672231d4" targetNamespace="http://schemas.microsoft.com/office/2006/metadata/properties" ma:root="true" ma:fieldsID="64a4788b251b04bee9485f4fbce93c48" ns3:_="" ns4:_="">
    <xsd:import namespace="31d3428f-8cad-4adf-83ea-2ce73ffb053a"/>
    <xsd:import namespace="fd12ed8d-a012-47b6-a537-9a86672231d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d3428f-8cad-4adf-83ea-2ce73ffb05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NotebookType" ma:index="18" nillable="true" ma:displayName="Notebook Type" ma:internalName="NotebookType">
      <xsd:simpleType>
        <xsd:restriction base="dms:Text"/>
      </xsd:simpleType>
    </xsd:element>
    <xsd:element name="FolderType" ma:index="19" nillable="true" ma:displayName="Folder Type" ma:internalName="FolderType">
      <xsd:simpleType>
        <xsd:restriction base="dms:Text"/>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msChannelId" ma:index="22" nillable="true" ma:displayName="Teams Channel Id" ma:internalName="TeamsChannelId">
      <xsd:simpleType>
        <xsd:restriction base="dms:Text"/>
      </xsd:simpleType>
    </xsd:element>
    <xsd:element name="Owner" ma:index="2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4" nillable="true" ma:displayName="Math Settings" ma:internalName="Math_Settings">
      <xsd:simpleType>
        <xsd:restriction base="dms:Text"/>
      </xsd:simpleType>
    </xsd:element>
    <xsd:element name="DefaultSectionNames" ma:index="25" nillable="true" ma:displayName="Default Section Names" ma:internalName="DefaultSectionNames">
      <xsd:simpleType>
        <xsd:restriction base="dms:Note">
          <xsd:maxLength value="255"/>
        </xsd:restriction>
      </xsd:simpleType>
    </xsd:element>
    <xsd:element name="Templates" ma:index="26" nillable="true" ma:displayName="Templates" ma:internalName="Templates">
      <xsd:simpleType>
        <xsd:restriction base="dms:Note">
          <xsd:maxLength value="255"/>
        </xsd:restriction>
      </xsd:simpleType>
    </xsd:element>
    <xsd:element name="Teachers" ma:index="2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0" nillable="true" ma:displayName="Distribution Groups" ma:internalName="Distribution_Groups">
      <xsd:simpleType>
        <xsd:restriction base="dms:Note">
          <xsd:maxLength value="255"/>
        </xsd:restriction>
      </xsd:simpleType>
    </xsd:element>
    <xsd:element name="LMS_Mappings" ma:index="31" nillable="true" ma:displayName="LMS Mappings" ma:internalName="LMS_Mappings">
      <xsd:simpleType>
        <xsd:restriction base="dms:Note">
          <xsd:maxLength value="255"/>
        </xsd:restriction>
      </xsd:simpleType>
    </xsd:element>
    <xsd:element name="Invited_Teachers" ma:index="32" nillable="true" ma:displayName="Invited Teachers" ma:internalName="Invited_Teachers">
      <xsd:simpleType>
        <xsd:restriction base="dms:Note">
          <xsd:maxLength value="255"/>
        </xsd:restriction>
      </xsd:simpleType>
    </xsd:element>
    <xsd:element name="Invited_Students" ma:index="33" nillable="true" ma:displayName="Invited Students" ma:internalName="Invited_Students">
      <xsd:simpleType>
        <xsd:restriction base="dms:Note">
          <xsd:maxLength value="255"/>
        </xsd:restriction>
      </xsd:simpleType>
    </xsd:element>
    <xsd:element name="Self_Registration_Enabled" ma:index="34" nillable="true" ma:displayName="Self Registration Enabled" ma:internalName="Self_Registration_Enabled">
      <xsd:simpleType>
        <xsd:restriction base="dms:Boolean"/>
      </xsd:simpleType>
    </xsd:element>
    <xsd:element name="Has_Teacher_Only_SectionGroup" ma:index="35" nillable="true" ma:displayName="Has Teacher Only SectionGroup" ma:internalName="Has_Teacher_Only_SectionGroup">
      <xsd:simpleType>
        <xsd:restriction base="dms:Boolean"/>
      </xsd:simpleType>
    </xsd:element>
    <xsd:element name="Is_Collaboration_Space_Locked" ma:index="36" nillable="true" ma:displayName="Is Collaboration Space Locked" ma:internalName="Is_Collaboration_Space_Locked">
      <xsd:simpleType>
        <xsd:restriction base="dms:Boolean"/>
      </xsd:simpleType>
    </xsd:element>
    <xsd:element name="IsNotebookLocked" ma:index="37"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d12ed8d-a012-47b6-a537-9a86672231d4" elementFormDefault="qualified">
    <xsd:import namespace="http://schemas.microsoft.com/office/2006/documentManagement/types"/>
    <xsd:import namespace="http://schemas.microsoft.com/office/infopath/2007/PartnerControls"/>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SharingHintHash" ma:index="4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FE41CA-01C7-4999-9BC7-050FDE7EAF1F}">
  <ds:schemaRefs>
    <ds:schemaRef ds:uri="http://schemas.microsoft.com/sharepoint/v3/contenttype/forms"/>
  </ds:schemaRefs>
</ds:datastoreItem>
</file>

<file path=customXml/itemProps2.xml><?xml version="1.0" encoding="utf-8"?>
<ds:datastoreItem xmlns:ds="http://schemas.openxmlformats.org/officeDocument/2006/customXml" ds:itemID="{ED5B2D66-8E18-46D7-967B-1A3B48ACF553}">
  <ds:schemaRefs>
    <ds:schemaRef ds:uri="http://www.w3.org/XML/1998/namespace"/>
    <ds:schemaRef ds:uri="http://purl.org/dc/dcmitype/"/>
    <ds:schemaRef ds:uri="http://purl.org/dc/elements/1.1/"/>
    <ds:schemaRef ds:uri="http://purl.org/dc/terms/"/>
    <ds:schemaRef ds:uri="fd12ed8d-a012-47b6-a537-9a86672231d4"/>
    <ds:schemaRef ds:uri="31d3428f-8cad-4adf-83ea-2ce73ffb053a"/>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DE25059-1AF1-41A0-A6B0-266649E957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d3428f-8cad-4adf-83ea-2ce73ffb053a"/>
    <ds:schemaRef ds:uri="fd12ed8d-a012-47b6-a537-9a8667223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306</Words>
  <Application>Microsoft Office PowerPoint</Application>
  <PresentationFormat>Widescreen</PresentationFormat>
  <Paragraphs>28</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Lucida Sans</vt:lpstr>
      <vt:lpstr>Wingdings</vt:lpstr>
      <vt:lpstr>Celestial</vt:lpstr>
      <vt:lpstr>OFFICE 365 How to Log in and get started</vt:lpstr>
      <vt:lpstr>PowerPoint Presentation</vt:lpstr>
      <vt:lpstr>Look for the sign in button on top right of the page.</vt:lpstr>
      <vt:lpstr>HISD sign in use your student number</vt:lpstr>
      <vt:lpstr>Password part </vt:lpstr>
      <vt:lpstr>MORE PASSWORDING BUSINESS</vt:lpstr>
      <vt:lpstr>YOU DID IT!!!   YOU'RE IN!!!  LOOK AT ALL THAT FUN STUFF!!!</vt:lpstr>
      <vt:lpstr>Your hisd email</vt:lpstr>
      <vt:lpstr>Let's begin with these – take some time to open and play with these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Design</dc:title>
  <dc:creator/>
  <cp:lastModifiedBy/>
  <cp:revision>251</cp:revision>
  <dcterms:created xsi:type="dcterms:W3CDTF">2020-03-25T16:11:01Z</dcterms:created>
  <dcterms:modified xsi:type="dcterms:W3CDTF">2020-03-25T17:18:03Z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0x010100C06914F1AD31D149AF19BB8ABD5DE811</vt:lpwstr>
  </property>
</Properties>
</file>